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58" r:id="rId4"/>
    <p:sldId id="268" r:id="rId5"/>
    <p:sldId id="260" r:id="rId6"/>
    <p:sldId id="259" r:id="rId7"/>
    <p:sldId id="262" r:id="rId8"/>
    <p:sldId id="261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1932-116C-2F48-B7BA-01AE2CCCB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1CC7D-3AA1-AE42-B2EE-072995CF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09068-655D-2D41-A30F-3E115584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3A05-591B-B44A-80FA-53C5BCD4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A5CC0-1290-BA4A-B4D5-853D2055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583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1E3A-86E0-8243-AECD-FD9BC51F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0A25A-7675-D646-91FD-F27F7981E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1D0D2-19C1-FC46-9F73-AE68DA8A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0DB5-ACD9-9447-A89D-40C065BA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19BF-94F5-7C42-97B3-3EEF81B5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754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ED827-15B0-9842-8436-93A546D9C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E7635-12D2-CC48-9BB4-23E897C83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7788-931D-EB4B-8475-96C2EB9B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192AC-0163-AA4B-8A31-66E530B3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2D8E-0431-8247-9FAE-3217B68D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217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C084-AEFF-164D-AA06-6092E6BE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F207B-C3DA-5B42-9C9D-64E6B5C9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E0EF9-E7C6-BE42-BFE9-17876D8C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7998-0691-2841-86E7-A9902620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74AB-DC8D-1745-88B6-01CD03F6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048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DD51-2DE4-3A44-B792-51FB197B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82B6-EADA-B148-ACAB-FABD70D01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0EE68-FCDB-794A-A59B-091F5EC7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1EB68-A96C-D949-A037-75801A87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F6FC-2F19-9940-A93A-D4B657E1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259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CE54-EAEB-5349-80BF-2E339CE6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E91D-87D7-6943-B26A-AB89EA005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3AE01-D31B-144A-A72E-206E520A5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62633-AE3F-184C-8CB8-221FFCDF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78F84-404C-3E45-9150-119450D9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DEF36-D2F0-1443-A1CD-5206263B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920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C631-A4FC-E449-8ACB-5D98F3C5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B65A-4D42-7C49-9323-46A383062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665C5-793C-8D44-95B3-834DD03DE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28532-0ABD-4942-8345-B66B37038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54F17-B393-BC46-B180-5EE54B8B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6B264-BFB9-9E43-AE3E-68960A63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ECA48-1E24-0241-85D9-9ADB328A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22E99-A9BB-0047-9E8F-619A2BCE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250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7635-ED15-9C40-9B31-31BA1088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F826C-5E71-9348-A9AB-0ACCE5DF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E4F86-E43A-0746-8F0A-D16890ED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FA2C-85B6-4A4C-BF37-85DDF479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434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94E7B-4E25-E84E-9E65-83A28DA3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884DD-F48D-3344-BACA-28D6F37E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2C285-7E04-BB41-BAB6-2DBC9AD1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122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5C8D-6F5B-A444-97F5-86870A3C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B378-9748-204C-B836-F82A4F0C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720C9-C117-BE47-BF42-90D7C0A28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1AA62-27E0-0D40-AD20-C15179FA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E2DE-B652-1F41-83EC-A2A3209B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60726-25EB-4146-A92E-8CA6F0E4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96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98A9-4FEC-4149-97E2-E76A8306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DB0EE-1CDD-6345-BBA4-F2B12CAEC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025F7-AF87-8E46-88D4-A4A549B5A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2EA39-8551-504C-B1B5-FA9763A2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A49C6-893A-2046-BD83-6F7453AC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D7988-2896-0645-AD9A-D82A19CE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033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EDE21A-C15C-2C48-A1ED-FEC9AB87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3CC27-95FF-FA45-854D-A3C001532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071F-6ED8-0C46-8E03-2C0A1A615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E4FF6-0AFB-2741-8DE4-342DB30781A4}" type="datetimeFigureOut">
              <a:rPr lang="en-DE" smtClean="0"/>
              <a:t>07.03.21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9E8DB-91FC-8144-9C98-0893C770C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420DF-9858-3644-8FF6-8DF0AD255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110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yscale photo of people holding assorted music instruments">
            <a:extLst>
              <a:ext uri="{FF2B5EF4-FFF2-40B4-BE49-F238E27FC236}">
                <a16:creationId xmlns:a16="http://schemas.microsoft.com/office/drawing/2014/main" id="{6E30BED2-6768-A24E-870B-41485CB52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78511-BA0D-BF4D-A4D1-D1658070AED7}"/>
              </a:ext>
            </a:extLst>
          </p:cNvPr>
          <p:cNvSpPr txBox="1"/>
          <p:nvPr/>
        </p:nvSpPr>
        <p:spPr>
          <a:xfrm>
            <a:off x="2823201" y="1191361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HIT THE CHARTS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2F2B8-4214-D546-AF07-29AB625F7726}"/>
              </a:ext>
            </a:extLst>
          </p:cNvPr>
          <p:cNvSpPr txBox="1"/>
          <p:nvPr/>
        </p:nvSpPr>
        <p:spPr>
          <a:xfrm>
            <a:off x="2795752" y="2343807"/>
            <a:ext cx="6211614" cy="128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4818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7BD8889-B59B-0546-B3AE-B1F6C564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64818-D256-9A4E-93C7-58F50BD6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2B95A25C-3584-564C-8C8D-E0CFB398E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9" r="7162"/>
          <a:stretch/>
        </p:blipFill>
        <p:spPr>
          <a:xfrm>
            <a:off x="184341" y="1289017"/>
            <a:ext cx="11823317" cy="442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CF9FF-A6CA-0848-8F43-3CCDC435F9A8}"/>
              </a:ext>
            </a:extLst>
          </p:cNvPr>
          <p:cNvSpPr txBox="1"/>
          <p:nvPr/>
        </p:nvSpPr>
        <p:spPr>
          <a:xfrm>
            <a:off x="373828" y="232363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91835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51BC2C-F29E-7E4D-81F1-C33C1A428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613B0-FCA1-8544-9BE8-808BE0329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58" t="699" r="42528" b="-699"/>
          <a:stretch/>
        </p:blipFill>
        <p:spPr>
          <a:xfrm>
            <a:off x="-253314" y="1437546"/>
            <a:ext cx="11759513" cy="354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CB8B8E-063D-B14B-B305-E8A828F72354}"/>
              </a:ext>
            </a:extLst>
          </p:cNvPr>
          <p:cNvSpPr txBox="1"/>
          <p:nvPr/>
        </p:nvSpPr>
        <p:spPr>
          <a:xfrm>
            <a:off x="373828" y="232363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53999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B57A3-911B-6D4B-B3BB-FBEE1A2B2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3F55AE33-A328-F04C-8C61-D6DDC739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1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grayscale photo of people holding assorted music instruments">
            <a:extLst>
              <a:ext uri="{FF2B5EF4-FFF2-40B4-BE49-F238E27FC236}">
                <a16:creationId xmlns:a16="http://schemas.microsoft.com/office/drawing/2014/main" id="{6E30BED2-6768-A24E-870B-41485CB52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78511-BA0D-BF4D-A4D1-D1658070AED7}"/>
              </a:ext>
            </a:extLst>
          </p:cNvPr>
          <p:cNvSpPr txBox="1"/>
          <p:nvPr/>
        </p:nvSpPr>
        <p:spPr>
          <a:xfrm>
            <a:off x="2845180" y="1191362"/>
            <a:ext cx="6309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HIT THE CHARTS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E41D1-658C-244C-8DAE-B368F71DAD83}"/>
              </a:ext>
            </a:extLst>
          </p:cNvPr>
          <p:cNvSpPr txBox="1"/>
          <p:nvPr/>
        </p:nvSpPr>
        <p:spPr>
          <a:xfrm>
            <a:off x="2953407" y="2017988"/>
            <a:ext cx="620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venir Light" panose="020B0402020203020204" pitchFamily="34" charset="77"/>
              </a:rPr>
              <a:t>What music features make songs go </a:t>
            </a:r>
            <a:r>
              <a:rPr lang="en-GB" sz="2400" dirty="0" err="1">
                <a:solidFill>
                  <a:schemeClr val="bg1"/>
                </a:solidFill>
                <a:latin typeface="Avenir Light" panose="020B0402020203020204" pitchFamily="34" charset="77"/>
              </a:rPr>
              <a:t>brrrr</a:t>
            </a:r>
            <a:r>
              <a:rPr lang="en-GB" sz="2400" dirty="0">
                <a:solidFill>
                  <a:schemeClr val="bg1"/>
                </a:solidFill>
                <a:latin typeface="Avenir Light" panose="020B0402020203020204" pitchFamily="34" charset="77"/>
              </a:rPr>
              <a:t>?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Avenir Light" panose="020B0402020203020204" pitchFamily="34" charset="77"/>
              </a:rPr>
              <a:t>Analysing and modelling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Avenir Light" panose="020B0402020203020204" pitchFamily="34" charset="77"/>
              </a:rPr>
              <a:t>Spotify Streaming charts.</a:t>
            </a:r>
            <a:endParaRPr lang="en-DE" sz="24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2964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42E42-F859-604D-9FDB-23F175BA3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5536C-6BAF-6C42-8726-AA2CCCC10799}"/>
              </a:ext>
            </a:extLst>
          </p:cNvPr>
          <p:cNvSpPr txBox="1"/>
          <p:nvPr/>
        </p:nvSpPr>
        <p:spPr>
          <a:xfrm>
            <a:off x="9992209" y="3211615"/>
            <a:ext cx="18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LABEL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77F98-98AD-0A43-875A-51938DF44100}"/>
              </a:ext>
            </a:extLst>
          </p:cNvPr>
          <p:cNvSpPr txBox="1"/>
          <p:nvPr/>
        </p:nvSpPr>
        <p:spPr>
          <a:xfrm>
            <a:off x="6671807" y="355324"/>
            <a:ext cx="18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ARTIST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2F306-4D3C-9246-A87D-E590721ED738}"/>
              </a:ext>
            </a:extLst>
          </p:cNvPr>
          <p:cNvSpPr/>
          <p:nvPr/>
        </p:nvSpPr>
        <p:spPr>
          <a:xfrm rot="2751598">
            <a:off x="5814681" y="1807248"/>
            <a:ext cx="3351219" cy="32767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13236-7883-0944-A895-DA8D7E9F6251}"/>
              </a:ext>
            </a:extLst>
          </p:cNvPr>
          <p:cNvSpPr txBox="1"/>
          <p:nvPr/>
        </p:nvSpPr>
        <p:spPr>
          <a:xfrm>
            <a:off x="3177410" y="3153225"/>
            <a:ext cx="18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MGMT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6FAD4-0E77-3748-98B1-DBD3006DAB72}"/>
              </a:ext>
            </a:extLst>
          </p:cNvPr>
          <p:cNvSpPr txBox="1"/>
          <p:nvPr/>
        </p:nvSpPr>
        <p:spPr>
          <a:xfrm>
            <a:off x="5811488" y="5951128"/>
            <a:ext cx="343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PR / PUBLICIST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3A266-F29F-E74D-8ACC-68806B9F798A}"/>
              </a:ext>
            </a:extLst>
          </p:cNvPr>
          <p:cNvSpPr txBox="1"/>
          <p:nvPr/>
        </p:nvSpPr>
        <p:spPr>
          <a:xfrm>
            <a:off x="6308769" y="2426785"/>
            <a:ext cx="2253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WHATS THE FIRST SINGLE?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42A70-C80E-3C45-9A92-C7BA239D5C9D}"/>
              </a:ext>
            </a:extLst>
          </p:cNvPr>
          <p:cNvSpPr txBox="1"/>
          <p:nvPr/>
        </p:nvSpPr>
        <p:spPr>
          <a:xfrm>
            <a:off x="391886" y="403086"/>
            <a:ext cx="5704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ESTABLISHING </a:t>
            </a:r>
          </a:p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A NEW ARTIST</a:t>
            </a:r>
          </a:p>
        </p:txBody>
      </p:sp>
    </p:spTree>
    <p:extLst>
      <p:ext uri="{BB962C8B-B14F-4D97-AF65-F5344CB8AC3E}">
        <p14:creationId xmlns:p14="http://schemas.microsoft.com/office/powerpoint/2010/main" val="10637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D2FAA-3473-6B40-9060-2CA89264B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D500BE-050D-0E48-ACFF-68927DC4C568}"/>
              </a:ext>
            </a:extLst>
          </p:cNvPr>
          <p:cNvSpPr/>
          <p:nvPr/>
        </p:nvSpPr>
        <p:spPr>
          <a:xfrm>
            <a:off x="335280" y="1691415"/>
            <a:ext cx="1152144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latin typeface="Avenir Light" panose="020B0402020203020204" pitchFamily="34" charset="77"/>
            </a:endParaRP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1 Decisive in establishing a new artist or album</a:t>
            </a:r>
          </a:p>
          <a:p>
            <a:endParaRPr lang="en-GB" sz="2800" dirty="0">
              <a:solidFill>
                <a:schemeClr val="bg1"/>
              </a:solidFill>
              <a:latin typeface="Avenir Light" panose="020B0402020203020204" pitchFamily="34" charset="77"/>
            </a:endParaRP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2 A single is spearheading the promotional campaign</a:t>
            </a:r>
          </a:p>
          <a:p>
            <a:endParaRPr lang="en-GB" sz="2800" dirty="0">
              <a:solidFill>
                <a:schemeClr val="bg1"/>
              </a:solidFill>
              <a:latin typeface="Avenir Light" panose="020B0402020203020204" pitchFamily="34" charset="77"/>
            </a:endParaRP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3 It’s a very disputed topic between all stake holders</a:t>
            </a:r>
          </a:p>
          <a:p>
            <a:endParaRPr lang="en-GB" sz="2800" dirty="0">
              <a:solidFill>
                <a:schemeClr val="bg1"/>
              </a:solidFill>
              <a:latin typeface="Avenir Light" panose="020B0402020203020204" pitchFamily="34" charset="77"/>
            </a:endParaRP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4 It is a major financial commitment :</a:t>
            </a: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	music video production</a:t>
            </a: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	spending on social media ads</a:t>
            </a:r>
          </a:p>
          <a:p>
            <a:r>
              <a:rPr lang="en-GB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	media plugging form online to radio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E17F7-2F11-8349-B82F-BD5DDD191B7C}"/>
              </a:ext>
            </a:extLst>
          </p:cNvPr>
          <p:cNvSpPr txBox="1"/>
          <p:nvPr/>
        </p:nvSpPr>
        <p:spPr>
          <a:xfrm>
            <a:off x="391886" y="403086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A DECISIVE PICK</a:t>
            </a:r>
          </a:p>
        </p:txBody>
      </p:sp>
    </p:spTree>
    <p:extLst>
      <p:ext uri="{BB962C8B-B14F-4D97-AF65-F5344CB8AC3E}">
        <p14:creationId xmlns:p14="http://schemas.microsoft.com/office/powerpoint/2010/main" val="299863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D5925-391A-9147-A59D-4E7B1FE63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E8B3C5-9549-6E49-AE59-B65E6640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50" y="795173"/>
            <a:ext cx="8165949" cy="537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62A46-960D-E242-831A-68DD2A7A985D}"/>
              </a:ext>
            </a:extLst>
          </p:cNvPr>
          <p:cNvSpPr txBox="1"/>
          <p:nvPr/>
        </p:nvSpPr>
        <p:spPr>
          <a:xfrm>
            <a:off x="217282" y="795173"/>
            <a:ext cx="34032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33 COUNTRIES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01/01/2018 -</a:t>
            </a: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31/01/2021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TOP 50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EVERY 90 DAYS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9.000 </a:t>
            </a: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UNIQUE SONGS</a:t>
            </a:r>
          </a:p>
        </p:txBody>
      </p:sp>
    </p:spTree>
    <p:extLst>
      <p:ext uri="{BB962C8B-B14F-4D97-AF65-F5344CB8AC3E}">
        <p14:creationId xmlns:p14="http://schemas.microsoft.com/office/powerpoint/2010/main" val="1800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yscale photo of people holding assorted music instruments">
            <a:extLst>
              <a:ext uri="{FF2B5EF4-FFF2-40B4-BE49-F238E27FC236}">
                <a16:creationId xmlns:a16="http://schemas.microsoft.com/office/drawing/2014/main" id="{4D48A511-0D44-9348-82D0-AEF11E086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-12337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89849-B7F7-F642-9416-8E2ABCF2A84B}"/>
              </a:ext>
            </a:extLst>
          </p:cNvPr>
          <p:cNvSpPr txBox="1"/>
          <p:nvPr/>
        </p:nvSpPr>
        <p:spPr>
          <a:xfrm>
            <a:off x="3883148" y="1949952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70141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DED59C-04B1-764B-A173-19729F4A2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782273-D99F-F44F-8492-8B7741CF6F00}"/>
              </a:ext>
            </a:extLst>
          </p:cNvPr>
          <p:cNvSpPr/>
          <p:nvPr/>
        </p:nvSpPr>
        <p:spPr>
          <a:xfrm>
            <a:off x="514884" y="2791654"/>
            <a:ext cx="57747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·Danceability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</a:t>
            </a:r>
            <a:r>
              <a:rPr lang="en-GB" sz="3200" b="1" dirty="0" err="1">
                <a:solidFill>
                  <a:schemeClr val="bg1"/>
                </a:solidFill>
                <a:latin typeface="Avenir Heavy" panose="02000503020000020003" pitchFamily="2" charset="0"/>
              </a:rPr>
              <a:t>Acousticness</a:t>
            </a: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·Energy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</a:t>
            </a:r>
            <a:r>
              <a:rPr lang="en-GB" sz="3200" b="1" dirty="0" err="1">
                <a:solidFill>
                  <a:schemeClr val="bg1"/>
                </a:solidFill>
                <a:latin typeface="Avenir Heavy" panose="02000503020000020003" pitchFamily="2" charset="0"/>
              </a:rPr>
              <a:t>Instrumentalness</a:t>
            </a: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·Liveness: </a:t>
            </a:r>
          </a:p>
          <a:p>
            <a:r>
              <a:rPr lang="en-GB" sz="3200" dirty="0">
                <a:solidFill>
                  <a:schemeClr val="bg1"/>
                </a:solidFill>
                <a:latin typeface="Avenir Light" panose="020B0402020203020204" pitchFamily="34" charset="77"/>
              </a:rPr>
              <a:t>presence of an audience</a:t>
            </a:r>
          </a:p>
          <a:p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5AFF7-0BD0-FB4C-9CF5-E9FC28EB8C51}"/>
              </a:ext>
            </a:extLst>
          </p:cNvPr>
          <p:cNvSpPr txBox="1"/>
          <p:nvPr/>
        </p:nvSpPr>
        <p:spPr>
          <a:xfrm>
            <a:off x="6289628" y="2791654"/>
            <a:ext cx="52269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·Tempo: (BPM). 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·Valence: positiveness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·Loudness in decibels (dB)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·</a:t>
            </a:r>
            <a:r>
              <a:rPr lang="en-GB" sz="3200" b="1" dirty="0" err="1">
                <a:solidFill>
                  <a:schemeClr val="bg1"/>
                </a:solidFill>
                <a:latin typeface="Avenir Heavy" panose="02000503020000020003" pitchFamily="2" charset="0"/>
              </a:rPr>
              <a:t>Speechiness</a:t>
            </a:r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: 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Light" panose="020B0402020203020204" pitchFamily="34" charset="77"/>
              </a:rPr>
              <a:t>presence of spoken words</a:t>
            </a: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endParaRPr lang="en-DE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D7AB1-E428-4244-9C90-3DFB47B5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" y="474195"/>
            <a:ext cx="12192000" cy="195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2EFD8-3F9E-6B45-A139-94D929F1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034"/>
            <a:ext cx="12192000" cy="4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9C9D8-2908-964E-A4A6-DC5CCF31D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5B05A1F-E0D6-684D-9FF2-4349BA38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179E91-18FE-8549-96EB-3C2F410E62C1}"/>
              </a:ext>
            </a:extLst>
          </p:cNvPr>
          <p:cNvSpPr txBox="1"/>
          <p:nvPr/>
        </p:nvSpPr>
        <p:spPr>
          <a:xfrm rot="16200000">
            <a:off x="-3837693" y="1544188"/>
            <a:ext cx="8980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TOP 50 SONGS</a:t>
            </a:r>
          </a:p>
        </p:txBody>
      </p:sp>
    </p:spTree>
    <p:extLst>
      <p:ext uri="{BB962C8B-B14F-4D97-AF65-F5344CB8AC3E}">
        <p14:creationId xmlns:p14="http://schemas.microsoft.com/office/powerpoint/2010/main" val="74791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A9DC8-ADAD-794D-B8E2-C82D87EA5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7C457D54-4A77-934C-B4A6-3D0AD372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E8111-F84A-4B4E-9930-0F997E99098B}"/>
              </a:ext>
            </a:extLst>
          </p:cNvPr>
          <p:cNvSpPr txBox="1"/>
          <p:nvPr/>
        </p:nvSpPr>
        <p:spPr>
          <a:xfrm rot="16200000">
            <a:off x="-3837693" y="1544188"/>
            <a:ext cx="8980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32703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152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Book</vt:lpstr>
      <vt:lpstr>Avenir Heavy</vt:lpstr>
      <vt:lpstr>Avenir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Spitzer</dc:creator>
  <cp:lastModifiedBy>Thomas Spitzer</cp:lastModifiedBy>
  <cp:revision>18</cp:revision>
  <dcterms:created xsi:type="dcterms:W3CDTF">2021-02-18T17:41:36Z</dcterms:created>
  <dcterms:modified xsi:type="dcterms:W3CDTF">2021-03-07T22:15:44Z</dcterms:modified>
</cp:coreProperties>
</file>